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72" r:id="rId5"/>
    <p:sldId id="262" r:id="rId6"/>
    <p:sldId id="268" r:id="rId7"/>
    <p:sldId id="261" r:id="rId8"/>
    <p:sldId id="274" r:id="rId9"/>
    <p:sldId id="266" r:id="rId10"/>
    <p:sldId id="277" r:id="rId11"/>
    <p:sldId id="278" r:id="rId12"/>
    <p:sldId id="279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rbi.org.in/Scripts/PublicationsView.aspx?id=21120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200" dirty="0"/>
              <a:t>Analysis of state-wise production of food grains and major non-food grains crops in India.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33" y="4829659"/>
            <a:ext cx="4150659" cy="18669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200" dirty="0">
                <a:latin typeface="Arial Black" panose="020B0A04020102020204" pitchFamily="34" charset="0"/>
                <a:cs typeface="Arial" panose="020B0604020202020204" pitchFamily="34" charset="0"/>
              </a:rPr>
              <a:t>SRIJAN CHAKRAVORTY (RA2011029010001)</a:t>
            </a:r>
          </a:p>
          <a:p>
            <a:pPr algn="l"/>
            <a:r>
              <a:rPr lang="en-US" sz="1200" dirty="0">
                <a:latin typeface="Arial Black" panose="020B0A04020102020204" pitchFamily="34" charset="0"/>
                <a:cs typeface="Arial" panose="020B0604020202020204" pitchFamily="34" charset="0"/>
              </a:rPr>
              <a:t>ROHIT n. (RA2011029010007)</a:t>
            </a:r>
          </a:p>
          <a:p>
            <a:pPr algn="l"/>
            <a:r>
              <a:rPr lang="en-US" sz="1200" dirty="0">
                <a:latin typeface="Arial Black" panose="020B0A04020102020204" pitchFamily="34" charset="0"/>
                <a:cs typeface="Arial" panose="020B0604020202020204" pitchFamily="34" charset="0"/>
              </a:rPr>
              <a:t>NAMAN ANAND (RA2011029010013)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3AFD73E-74F9-ED70-0115-8F4BF8215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18" r="19218"/>
          <a:stretch>
            <a:fillRect/>
          </a:stretch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At the end of the analysis, we will be able to </a:t>
            </a:r>
            <a:r>
              <a:rPr lang="en-GB" dirty="0" err="1"/>
              <a:t>analyze</a:t>
            </a:r>
            <a:r>
              <a:rPr lang="en-GB" dirty="0"/>
              <a:t> the production of different crops in different states efficiently. Data visualization on the dataset of state-wise production of food grains and major non-food grain crops in India can play a crucial role in informing decision-making, promoting growth, and achieving sustainable agricultural development.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7BFD7E-DC3B-01D4-BCCC-BB19FB2013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560" r="15560"/>
          <a:stretch>
            <a:fillRect/>
          </a:stretch>
        </p:blipFill>
        <p:spPr>
          <a:xfrm>
            <a:off x="5962650" y="658812"/>
            <a:ext cx="6143625" cy="6050461"/>
          </a:xfrm>
        </p:spPr>
      </p:pic>
    </p:spTree>
    <p:extLst>
      <p:ext uri="{BB962C8B-B14F-4D97-AF65-F5344CB8AC3E}">
        <p14:creationId xmlns:p14="http://schemas.microsoft.com/office/powerpoint/2010/main" val="19037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27328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767823"/>
            <a:ext cx="10515600" cy="89978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364" y="1720373"/>
            <a:ext cx="10112375" cy="1954213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rgbClr val="D1D5DB"/>
                </a:solidFill>
              </a:rPr>
              <a:t>The history of agriculture in India dates back to the </a:t>
            </a:r>
            <a:r>
              <a:rPr lang="en-GB" sz="1800" dirty="0" err="1">
                <a:solidFill>
                  <a:srgbClr val="D1D5DB"/>
                </a:solidFill>
              </a:rPr>
              <a:t>neolothic</a:t>
            </a:r>
            <a:r>
              <a:rPr lang="en-GB" sz="1800" dirty="0">
                <a:solidFill>
                  <a:srgbClr val="D1D5DB"/>
                </a:solidFill>
              </a:rPr>
              <a:t>. India ranks second worldwide in farm outputs. As per Indian economic survey 2018, agriculture employed more than 50% of the Indian work force and contributed 17–18% to country's GDP. W</a:t>
            </a:r>
            <a:r>
              <a:rPr lang="en-GB" sz="1800" b="0" i="0" dirty="0">
                <a:solidFill>
                  <a:srgbClr val="D1D5DB"/>
                </a:solidFill>
                <a:effectLst/>
              </a:rPr>
              <a:t>e are pleased to present our findings on the state-wise production of food grains and major non-food grains crops in India. </a:t>
            </a:r>
            <a:r>
              <a:rPr lang="en-GB" sz="1800" dirty="0">
                <a:solidFill>
                  <a:srgbClr val="D1D5DB"/>
                </a:solidFill>
              </a:rPr>
              <a:t>Further the data will be </a:t>
            </a:r>
            <a:r>
              <a:rPr lang="en-GB" sz="1800" dirty="0" err="1">
                <a:solidFill>
                  <a:srgbClr val="D1D5DB"/>
                </a:solidFill>
              </a:rPr>
              <a:t>analyzed</a:t>
            </a:r>
            <a:r>
              <a:rPr lang="en-GB" sz="1800" dirty="0">
                <a:solidFill>
                  <a:srgbClr val="D1D5DB"/>
                </a:solidFill>
              </a:rPr>
              <a:t> for patterns in agricultural production across the country  to gain insights into the state-wise production of food grains and major non-food grains crops in India. </a:t>
            </a:r>
            <a:endParaRPr lang="en-US" sz="1800" dirty="0"/>
          </a:p>
        </p:txBody>
      </p:sp>
      <p:pic>
        <p:nvPicPr>
          <p:cNvPr id="15" name="Picture Placeholder 14" descr="A close up of leaves with water droplets ">
            <a:extLst>
              <a:ext uri="{FF2B5EF4-FFF2-40B4-BE49-F238E27FC236}">
                <a16:creationId xmlns:a16="http://schemas.microsoft.com/office/drawing/2014/main" id="{34C758CA-99BE-4230-9424-008948EC32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175" y="4160520"/>
            <a:ext cx="4133088" cy="269748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EEAE840-A62F-099B-EDA2-54AC5288C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132" b="25132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8D34C7E-C487-FEBF-C63C-FBC09B3B50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106" b="5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Outline of our presentation.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Source and Description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Significance of the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Who will be able to optimize their operations based on the results of this analysis?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Conclusion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96803BE-DAB9-950E-B017-C8099CDB65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0110" b="20110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367EAB8-B3F5-E115-A9E9-68813E9ED22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8136" b="18136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DD53FB7-8722-450B-5772-5386238F50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8571" b="8571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F073D58-367B-5AE1-F37C-58137FFE3C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8170" r="8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1B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8836" y="-187342"/>
            <a:ext cx="6874327" cy="120927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Source and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409700"/>
            <a:ext cx="11449050" cy="4819650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The data has been taken from the RBI website, the data is collected by the Ministry of Agriculture &amp; Farmers Welfare, Government of India.</a:t>
            </a:r>
          </a:p>
          <a:p>
            <a:r>
              <a:rPr lang="en-US" sz="1400" dirty="0"/>
              <a:t>The data contains 627 rows of data and the attributes of the data are the following: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State/Union Territory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Year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Rice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Wheat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Coarse Cereals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Pulses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Food Grain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Oil Seed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Cotton(Lint)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Sugarcane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Raw Jute &amp; Mesta Production(in Lakh </a:t>
            </a:r>
            <a:r>
              <a:rPr lang="en-US" sz="1400" dirty="0" err="1"/>
              <a:t>tonnes</a:t>
            </a:r>
            <a:r>
              <a:rPr lang="en-US" sz="1400" dirty="0"/>
              <a:t>)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B39C9-9D73-5071-1177-F6C90F3114D4}"/>
              </a:ext>
            </a:extLst>
          </p:cNvPr>
          <p:cNvSpPr txBox="1"/>
          <p:nvPr/>
        </p:nvSpPr>
        <p:spPr>
          <a:xfrm>
            <a:off x="5419725" y="6486523"/>
            <a:ext cx="212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Link to the dataset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7B06F-BEBB-1592-D467-4A1E9CA9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5" y="1866899"/>
            <a:ext cx="6981825" cy="46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95687D2A-571D-2FAC-8A8F-B179D969B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70062"/>
              </p:ext>
            </p:extLst>
          </p:nvPr>
        </p:nvGraphicFramePr>
        <p:xfrm>
          <a:off x="0" y="0"/>
          <a:ext cx="12192000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861184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44958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37992922"/>
                    </a:ext>
                  </a:extLst>
                </a:gridCol>
              </a:tblGrid>
              <a:tr h="29110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Variable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94093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State/Union Territory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Indian state names to which a particular data belongs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937703"/>
                  </a:ext>
                </a:extLst>
              </a:tr>
              <a:tr h="29110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Year of collected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03598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Rice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57200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Wheat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21907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Coarse Cereals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843081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Pulses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99253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Food Grain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185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Oil Seed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40411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Cotton(Lint)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18026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dirty="0"/>
                        <a:t>Sugarcane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58170"/>
                  </a:ext>
                </a:extLst>
              </a:tr>
              <a:tr h="502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Raw Jute &amp; Mesta Production(in Lakh </a:t>
                      </a:r>
                      <a:r>
                        <a:rPr lang="en-US" sz="1600" dirty="0" err="1"/>
                        <a:t>tonnes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Numerical</a:t>
                      </a:r>
                    </a:p>
                    <a:p>
                      <a:pPr algn="ctr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Shows the production of rice in a particular state over a given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46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Significance of the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Food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analysis is important for ensuring food security by providing information on the availability of different crops in different regions. By </a:t>
            </a:r>
            <a:r>
              <a:rPr lang="en-GB" dirty="0" err="1"/>
              <a:t>analyzing</a:t>
            </a:r>
            <a:r>
              <a:rPr lang="en-GB" dirty="0"/>
              <a:t> the historical data, policymakers can identify regions that are most vulnerable to food shortages and develop policies to address these issues.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/>
          <a:lstStyle/>
          <a:p>
            <a:r>
              <a:rPr lang="en-US" dirty="0"/>
              <a:t>Market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26B5-1539-4976-8B35-3D195863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historical analysis can be used to </a:t>
            </a:r>
            <a:r>
              <a:rPr lang="en-GB" dirty="0" err="1"/>
              <a:t>analyze</a:t>
            </a:r>
            <a:r>
              <a:rPr lang="en-GB" dirty="0"/>
              <a:t> market trends and forecast future demand for different crops. This information can be used by traders and investors to make informed decisions about crop pricing, storage, and transportation.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Significance of the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Policy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historical analysis can help to implement effective agricultural policies by providing insights into production trends, yield gaps, and the performance of different regions. For example, if a particular state consistently produces more rice than wheat, policymakers can develop policies to encourage rice production in that state.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43219-F4B5-8272-8A05-D5784BC3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2" y="1761524"/>
            <a:ext cx="6191248" cy="509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>
            <a:normAutofit fontScale="90000"/>
          </a:bodyPr>
          <a:lstStyle/>
          <a:p>
            <a:r>
              <a:rPr lang="en-GB" dirty="0"/>
              <a:t>Who will be able to optimize their operations based on the results of this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Farmers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analysis can help farmers make informed decisions about crop selection, land use, and resource management. By </a:t>
            </a:r>
            <a:r>
              <a:rPr lang="en-GB" dirty="0" err="1"/>
              <a:t>analyzing</a:t>
            </a:r>
            <a:r>
              <a:rPr lang="en-GB" dirty="0"/>
              <a:t> the data, farmers can identify the most suitable crops for their region and optimize their production practices accordingly.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/>
          <a:lstStyle/>
          <a:p>
            <a:r>
              <a:rPr lang="en-US" dirty="0"/>
              <a:t>Agribusinesses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26B5-1539-4976-8B35-3D195863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analysis can help agribusinesses </a:t>
            </a:r>
            <a:r>
              <a:rPr lang="en-GB" dirty="0" err="1"/>
              <a:t>analyze</a:t>
            </a:r>
            <a:r>
              <a:rPr lang="en-GB" dirty="0"/>
              <a:t> market trends, forecast demand for different crops, and make informed decisions about pricing, storage, and transportation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5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>
            <a:normAutofit fontScale="90000"/>
          </a:bodyPr>
          <a:lstStyle/>
          <a:p>
            <a:r>
              <a:rPr lang="en-GB" dirty="0"/>
              <a:t>Who will be able to optimize their operations based on the results of this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Researchers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analysis can help researchers identify trends and patterns in crop production, </a:t>
            </a:r>
            <a:r>
              <a:rPr lang="en-GB" dirty="0" err="1"/>
              <a:t>analyze</a:t>
            </a:r>
            <a:r>
              <a:rPr lang="en-GB" dirty="0"/>
              <a:t> the impact of climate change on agriculture, and develop new technologies and practices to improve crop yields and sustainability.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/>
          <a:lstStyle/>
          <a:p>
            <a:r>
              <a:rPr lang="en-US" dirty="0"/>
              <a:t>Investors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26B5-1539-4976-8B35-3D195863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analysis can help investors identify profitable opportunities in the agricultural sector, such as investing in new technologies, crops, or regions that have a high potential for growth.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0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purl.org/dc/dcmitype/"/>
    <ds:schemaRef ds:uri="16c05727-aa75-4e4a-9b5f-8a80a1165891"/>
    <ds:schemaRef ds:uri="http://schemas.microsoft.com/sharepoint/v3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71af3243-3dd4-4a8d-8c0d-dd76da1f02a5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144</TotalTime>
  <Words>926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Dante</vt:lpstr>
      <vt:lpstr>Wingdings</vt:lpstr>
      <vt:lpstr>PineVTI</vt:lpstr>
      <vt:lpstr>Analysis of state-wise production of food grains and major non-food grains crops in India.</vt:lpstr>
      <vt:lpstr>Introduction</vt:lpstr>
      <vt:lpstr>Outline of our presentation.</vt:lpstr>
      <vt:lpstr>Data Source and Description</vt:lpstr>
      <vt:lpstr>PowerPoint Presentation</vt:lpstr>
      <vt:lpstr>Significance of the Analysis</vt:lpstr>
      <vt:lpstr>Significance of the Analysis</vt:lpstr>
      <vt:lpstr>Who will be able to optimize their operations based on the results of this analysis?</vt:lpstr>
      <vt:lpstr>Who will be able to optimize their operations based on the results of this analysis?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state-wise production of food grains and major non-food grains crops in India.</dc:title>
  <dc:creator>Srijan Chakravorty</dc:creator>
  <cp:lastModifiedBy>Naman Anand</cp:lastModifiedBy>
  <cp:revision>12</cp:revision>
  <dcterms:created xsi:type="dcterms:W3CDTF">2023-03-26T08:49:20Z</dcterms:created>
  <dcterms:modified xsi:type="dcterms:W3CDTF">2023-03-27T08:41:46Z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